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45"/>
    <p:restoredTop sz="94666"/>
  </p:normalViewPr>
  <p:slideViewPr>
    <p:cSldViewPr snapToGrid="0" snapToObjects="1">
      <p:cViewPr>
        <p:scale>
          <a:sx n="61" d="100"/>
          <a:sy n="61" d="100"/>
        </p:scale>
        <p:origin x="120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648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i="1" dirty="0" smtClean="0">
                <a:latin typeface="+mj-ea"/>
                <a:ea typeface="+mj-ea"/>
                <a:cs typeface="Avenir Light Oblique" charset="0"/>
              </a:rPr>
              <a:t>设计</a:t>
            </a:r>
            <a:r>
              <a:rPr lang="zh-CN" altLang="en-US" sz="2400" i="1" dirty="0" smtClean="0">
                <a:latin typeface="+mj-ea"/>
                <a:ea typeface="+mj-ea"/>
                <a:cs typeface="Avenir Light Oblique" charset="0"/>
              </a:rPr>
              <a:t>思维（</a:t>
            </a:r>
            <a:r>
              <a:rPr lang="en-US" altLang="zh-CN" sz="2400" i="1" dirty="0" smtClean="0">
                <a:latin typeface="+mj-ea"/>
                <a:ea typeface="+mj-ea"/>
                <a:cs typeface="Avenir Light Oblique" charset="0"/>
              </a:rPr>
              <a:t>Design</a:t>
            </a:r>
            <a:r>
              <a:rPr lang="zh-CN" altLang="en-US" sz="2400" i="1" dirty="0" smtClean="0">
                <a:latin typeface="+mj-ea"/>
                <a:ea typeface="+mj-ea"/>
                <a:cs typeface="Avenir Light Oblique" charset="0"/>
              </a:rPr>
              <a:t> </a:t>
            </a:r>
            <a:r>
              <a:rPr lang="en-US" altLang="zh-CN" sz="2400" i="1" dirty="0" smtClean="0">
                <a:latin typeface="+mj-ea"/>
                <a:ea typeface="+mj-ea"/>
                <a:cs typeface="Avenir Light Oblique" charset="0"/>
              </a:rPr>
              <a:t>Thinking</a:t>
            </a:r>
            <a:r>
              <a:rPr lang="zh-CN" altLang="en-US" sz="2400" i="1" dirty="0" smtClean="0">
                <a:latin typeface="+mj-ea"/>
                <a:ea typeface="+mj-ea"/>
                <a:cs typeface="Avenir Light Oblique" charset="0"/>
              </a:rPr>
              <a:t>）步骤</a:t>
            </a:r>
            <a:r>
              <a:rPr lang="zh-CN" altLang="en-US" sz="2400" i="1" dirty="0" smtClean="0">
                <a:latin typeface="+mj-ea"/>
                <a:ea typeface="+mj-ea"/>
                <a:cs typeface="Avenir Light Oblique" charset="0"/>
              </a:rPr>
              <a:t>和工具的快速体验指南</a:t>
            </a:r>
            <a:endParaRPr lang="en-US" sz="2400" i="1" dirty="0">
              <a:latin typeface="+mj-ea"/>
              <a:ea typeface="+mj-ea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zh-CN" altLang="en-US" sz="3600" b="1" spc="60" dirty="0" smtClean="0">
                <a:solidFill>
                  <a:schemeClr val="bg1"/>
                </a:solidFill>
                <a:latin typeface="+mj-ea"/>
                <a:ea typeface="+mj-ea"/>
                <a:cs typeface="Avenir Heavy" charset="0"/>
              </a:rPr>
              <a:t>稍等！暂时先不要打开！</a:t>
            </a:r>
            <a:endParaRPr lang="en-US" sz="3600" b="1" spc="60" dirty="0">
              <a:solidFill>
                <a:schemeClr val="bg1"/>
              </a:solidFill>
              <a:latin typeface="+mj-ea"/>
              <a:ea typeface="+mj-ea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198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+mj-ea"/>
                <a:ea typeface="+mj-ea"/>
                <a:cs typeface="Avenir Black" charset="0"/>
              </a:rPr>
              <a:t>团队成员</a:t>
            </a:r>
            <a:r>
              <a:rPr lang="en-US" sz="1800" b="1" spc="70" dirty="0" smtClean="0">
                <a:latin typeface="+mj-ea"/>
                <a:ea typeface="+mj-ea"/>
                <a:cs typeface="Avenir Black" charset="0"/>
              </a:rPr>
              <a:t> (3-4</a:t>
            </a:r>
            <a:r>
              <a:rPr lang="zh-CN" altLang="en-US" sz="1800" b="1" spc="70" dirty="0" smtClean="0">
                <a:latin typeface="+mj-ea"/>
                <a:ea typeface="+mj-ea"/>
                <a:cs typeface="Avenir Black" charset="0"/>
              </a:rPr>
              <a:t>人</a:t>
            </a:r>
            <a:r>
              <a:rPr lang="en-US" sz="1800" b="1" spc="70" dirty="0" smtClean="0">
                <a:latin typeface="+mj-ea"/>
                <a:ea typeface="+mj-ea"/>
                <a:cs typeface="Avenir Black" charset="0"/>
              </a:rPr>
              <a:t>)</a:t>
            </a:r>
            <a:endParaRPr lang="en-US" sz="1800" b="1" spc="70" dirty="0">
              <a:latin typeface="+mj-ea"/>
              <a:ea typeface="+mj-ea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1654" y="4721492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>
                <a:latin typeface="+mj-ea"/>
                <a:ea typeface="+mj-ea"/>
                <a:cs typeface="Avenir Black" charset="0"/>
              </a:rPr>
              <a:t>从</a:t>
            </a:r>
            <a:r>
              <a:rPr lang="en-US" sz="1800" b="1" spc="70" dirty="0" smtClean="0">
                <a:latin typeface="+mj-ea"/>
                <a:ea typeface="+mj-ea"/>
                <a:cs typeface="Avenir Black" charset="0"/>
              </a:rPr>
              <a:t>1</a:t>
            </a:r>
            <a:r>
              <a:rPr lang="en-US" altLang="zh-CN" sz="1800" b="1" spc="70" dirty="0" smtClean="0">
                <a:latin typeface="+mj-ea"/>
                <a:ea typeface="+mj-ea"/>
                <a:cs typeface="Avenir Black" charset="0"/>
              </a:rPr>
              <a:t>-</a:t>
            </a:r>
            <a:r>
              <a:rPr lang="en-US" sz="1800" b="1" spc="70" dirty="0" smtClean="0">
                <a:latin typeface="+mj-ea"/>
                <a:ea typeface="+mj-ea"/>
                <a:cs typeface="Avenir Black" charset="0"/>
              </a:rPr>
              <a:t>20</a:t>
            </a:r>
            <a:r>
              <a:rPr lang="zh-CN" altLang="en-US" sz="1800" b="1" spc="70" dirty="0" smtClean="0">
                <a:latin typeface="+mj-ea"/>
                <a:ea typeface="+mj-ea"/>
                <a:cs typeface="Avenir Black" charset="0"/>
              </a:rPr>
              <a:t>中选择一个</a:t>
            </a:r>
            <a:endParaRPr lang="en-US" altLang="zh-CN" sz="1800" b="1" spc="70" dirty="0" smtClean="0">
              <a:latin typeface="+mj-ea"/>
              <a:ea typeface="+mj-ea"/>
              <a:cs typeface="Avenir Black" charset="0"/>
            </a:endParaRPr>
          </a:p>
          <a:p>
            <a:r>
              <a:rPr lang="zh-CN" altLang="en-US" sz="1800" b="1" spc="70" dirty="0" smtClean="0">
                <a:latin typeface="+mj-ea"/>
                <a:ea typeface="+mj-ea"/>
                <a:cs typeface="Avenir Black" charset="0"/>
              </a:rPr>
              <a:t>喜欢的数字</a:t>
            </a:r>
            <a:endParaRPr lang="en-US" sz="1800" b="1" spc="70" dirty="0">
              <a:latin typeface="+mj-ea"/>
              <a:ea typeface="+mj-ea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600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zh-CN" altLang="en-US" sz="2400" b="1" spc="60" dirty="0">
                <a:solidFill>
                  <a:schemeClr val="bg1"/>
                </a:solidFill>
                <a:latin typeface="+mj-ea"/>
                <a:ea typeface="+mj-ea"/>
                <a:cs typeface="Avenir Heavy" charset="0"/>
              </a:rPr>
              <a:t>好</a:t>
            </a:r>
            <a:r>
              <a:rPr lang="zh-CN" altLang="en-US" sz="2400" b="1" spc="60" dirty="0" smtClean="0">
                <a:solidFill>
                  <a:schemeClr val="bg1"/>
                </a:solidFill>
                <a:latin typeface="+mj-ea"/>
                <a:ea typeface="+mj-ea"/>
                <a:cs typeface="Avenir Heavy" charset="0"/>
              </a:rPr>
              <a:t>了，现在一切准备就绪！</a:t>
            </a:r>
            <a:endParaRPr lang="en-US" sz="2400" b="1" spc="60" dirty="0">
              <a:solidFill>
                <a:schemeClr val="bg1"/>
              </a:solidFill>
              <a:latin typeface="+mj-ea"/>
              <a:ea typeface="+mj-ea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 smtClean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数字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j-ea"/>
              </a:rPr>
              <a:t>你将要</a:t>
            </a:r>
            <a:r>
              <a:rPr lang="zh-CN" altLang="en-US" b="1" dirty="0" smtClean="0">
                <a:latin typeface="+mj-ea"/>
              </a:rPr>
              <a:t>重新设计</a:t>
            </a:r>
            <a:r>
              <a:rPr lang="en-US" b="1" dirty="0" smtClean="0">
                <a:latin typeface="+mj-ea"/>
              </a:rPr>
              <a:t>...</a:t>
            </a:r>
            <a:endParaRPr lang="en-US" b="1" dirty="0">
              <a:latin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3162702"/>
            <a:ext cx="4976404" cy="62960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早餐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午餐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晚餐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锻炼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结识新朋友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和老朋友聚会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搬家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 smtClean="0">
                <a:latin typeface="+mn-ea"/>
              </a:rPr>
              <a:t>庆祝自己的生日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睡觉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000" dirty="0">
                <a:latin typeface="+mn-ea"/>
              </a:rPr>
              <a:t>听</a:t>
            </a:r>
            <a:r>
              <a:rPr lang="zh-CN" altLang="en-US" sz="2000" dirty="0" smtClean="0">
                <a:latin typeface="+mn-ea"/>
              </a:rPr>
              <a:t>音乐</a:t>
            </a:r>
            <a:endParaRPr lang="en-US" sz="2000" dirty="0">
              <a:latin typeface="+mn-ea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3" y="3162702"/>
            <a:ext cx="4976404" cy="62960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>
                <a:latin typeface="+mn-ea"/>
              </a:rPr>
              <a:t>为假期做计划</a:t>
            </a:r>
            <a:endParaRPr lang="en-US" sz="2000" dirty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>
                <a:latin typeface="+mn-ea"/>
              </a:rPr>
              <a:t>在机场的体验</a:t>
            </a:r>
            <a:endParaRPr lang="en-US" sz="2000" dirty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>
                <a:latin typeface="+mn-ea"/>
              </a:rPr>
              <a:t>自驾游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>
                <a:latin typeface="+mn-ea"/>
              </a:rPr>
              <a:t>在不懂当地语言的国家旅行</a:t>
            </a:r>
            <a:endParaRPr lang="en-US" sz="2000" dirty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>
                <a:latin typeface="+mn-ea"/>
              </a:rPr>
              <a:t>学习一</a:t>
            </a:r>
            <a:r>
              <a:rPr lang="zh-CN" altLang="en-US" sz="2000" dirty="0" smtClean="0">
                <a:latin typeface="+mn-ea"/>
              </a:rPr>
              <a:t>种新的语言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>
                <a:latin typeface="+mn-ea"/>
              </a:rPr>
              <a:t>在菜市场买菜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>
                <a:latin typeface="+mn-ea"/>
              </a:rPr>
              <a:t>洗衣服</a:t>
            </a:r>
            <a:endParaRPr lang="en-US" sz="2000" dirty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>
                <a:latin typeface="+mn-ea"/>
              </a:rPr>
              <a:t>读新闻</a:t>
            </a:r>
            <a:endParaRPr lang="en-US" sz="2000" dirty="0" smtClean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>
                <a:latin typeface="+mn-ea"/>
              </a:rPr>
              <a:t>种花</a:t>
            </a:r>
            <a:r>
              <a:rPr lang="en-US" altLang="zh-CN" sz="2000" dirty="0" smtClean="0">
                <a:latin typeface="+mn-ea"/>
              </a:rPr>
              <a:t>/</a:t>
            </a:r>
            <a:r>
              <a:rPr lang="zh-CN" altLang="en-US" sz="2000" dirty="0" smtClean="0">
                <a:latin typeface="+mn-ea"/>
              </a:rPr>
              <a:t>养植物</a:t>
            </a:r>
            <a:endParaRPr lang="en-US" sz="2000" dirty="0">
              <a:latin typeface="+mn-ea"/>
            </a:endParaRPr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>
                <a:latin typeface="+mn-ea"/>
              </a:rPr>
              <a:t>按照</a:t>
            </a:r>
            <a:r>
              <a:rPr lang="zh-CN" altLang="en-US" sz="2000" dirty="0" smtClean="0">
                <a:latin typeface="+mn-ea"/>
              </a:rPr>
              <a:t>计划履行目标</a:t>
            </a:r>
            <a:endParaRPr lang="en-US" sz="2000" dirty="0" smtClean="0">
              <a:latin typeface="+mn-ea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圈出选择的数字，它就是你的设计挑战的题目！</a:t>
            </a:r>
            <a:endParaRPr lang="en-US" altLang="zh-CN" dirty="0" smtClean="0">
              <a:latin typeface="+mn-ea"/>
            </a:endParaRPr>
          </a:p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可能是一个产品，一种体验，一项服务</a:t>
            </a:r>
            <a:r>
              <a:rPr lang="en-US" altLang="zh-CN" dirty="0" smtClean="0">
                <a:latin typeface="+mn-ea"/>
              </a:rPr>
              <a:t>…</a:t>
            </a:r>
            <a:endParaRPr lang="en-US" dirty="0">
              <a:latin typeface="+mn-ea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</a:rPr>
              <a:t>首先了解你的队友们</a:t>
            </a:r>
            <a:endParaRPr lang="en-US" dirty="0">
              <a:latin typeface="+mj-ea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每个人分享自己有关设计主题的三条趣闻</a:t>
            </a:r>
            <a:endParaRPr lang="en-US" dirty="0">
              <a:latin typeface="+mn-e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姓名</a:t>
            </a:r>
            <a:r>
              <a:rPr lang="en-US" sz="1400" dirty="0" smtClean="0">
                <a:latin typeface="+mn-ea"/>
                <a:cs typeface="Avenir Book" charset="0"/>
              </a:rPr>
              <a:t> &amp; </a:t>
            </a:r>
            <a:r>
              <a:rPr lang="zh-CN" altLang="en-US" sz="1400" dirty="0">
                <a:latin typeface="+mn-ea"/>
                <a:cs typeface="Avenir Book" charset="0"/>
              </a:rPr>
              <a:t>标志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姓名</a:t>
            </a:r>
            <a:r>
              <a:rPr lang="en-US" sz="1400" dirty="0" smtClean="0">
                <a:latin typeface="+mn-ea"/>
                <a:cs typeface="Avenir Book" charset="0"/>
              </a:rPr>
              <a:t> &amp; </a:t>
            </a:r>
            <a:r>
              <a:rPr lang="zh-CN" altLang="en-US" sz="1400" dirty="0">
                <a:latin typeface="+mn-ea"/>
                <a:cs typeface="Avenir Book" charset="0"/>
              </a:rPr>
              <a:t>标志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40126"/>
            <a:ext cx="320400" cy="3204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456924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08682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60440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12198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姓名</a:t>
            </a:r>
            <a:r>
              <a:rPr lang="en-US" sz="1400" dirty="0" smtClean="0">
                <a:latin typeface="+mn-ea"/>
                <a:cs typeface="Avenir Book" charset="0"/>
              </a:rPr>
              <a:t> &amp; </a:t>
            </a:r>
            <a:r>
              <a:rPr lang="zh-CN" altLang="en-US" sz="1400" dirty="0">
                <a:latin typeface="+mn-ea"/>
                <a:cs typeface="Avenir Book" charset="0"/>
              </a:rPr>
              <a:t>标志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姓名</a:t>
            </a:r>
            <a:r>
              <a:rPr lang="en-US" sz="1400" dirty="0" smtClean="0">
                <a:latin typeface="+mn-ea"/>
                <a:cs typeface="Avenir Book" charset="0"/>
              </a:rPr>
              <a:t> &amp; </a:t>
            </a:r>
            <a:r>
              <a:rPr lang="zh-CN" altLang="en-US" sz="1400" dirty="0">
                <a:latin typeface="+mn-ea"/>
                <a:cs typeface="Avenir Book" charset="0"/>
              </a:rPr>
              <a:t>标志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zh-CN" altLang="en-US" b="1" dirty="0" smtClean="0"/>
              <a:t>观察</a:t>
            </a:r>
            <a:r>
              <a:rPr lang="zh-CN" altLang="en-US" dirty="0" smtClean="0"/>
              <a:t>发现一个新的视角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对另一队伍中的一名成员进行采访，通过</a:t>
            </a:r>
            <a:r>
              <a:rPr lang="en-US" altLang="zh-CN" dirty="0" smtClean="0">
                <a:latin typeface="+mn-ea"/>
              </a:rPr>
              <a:t>TA</a:t>
            </a:r>
            <a:r>
              <a:rPr lang="zh-CN" altLang="en-US" dirty="0" smtClean="0">
                <a:latin typeface="+mn-ea"/>
              </a:rPr>
              <a:t>的叙述重新观察你的设计挑战</a:t>
            </a:r>
            <a:endParaRPr lang="en-US" dirty="0">
              <a:latin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+mn-ea"/>
                <a:cs typeface="Avenir Black" charset="0"/>
              </a:rPr>
              <a:t>便利贴记录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309718"/>
            <a:ext cx="7420094" cy="1599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 smtClean="0">
                <a:latin typeface="+mn-ea"/>
                <a:cs typeface="Avenir Book" charset="0"/>
              </a:rPr>
              <a:t>采访</a:t>
            </a:r>
            <a:r>
              <a:rPr lang="zh-CN" altLang="en-US" sz="1800" dirty="0" smtClean="0">
                <a:latin typeface="+mn-ea"/>
                <a:cs typeface="Avenir Book" charset="0"/>
              </a:rPr>
              <a:t>小贴士</a:t>
            </a:r>
            <a:endParaRPr lang="en-US" altLang="zh-CN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endParaRPr lang="en-US" altLang="zh-CN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+mn-ea"/>
                <a:cs typeface="Avenir Book" charset="0"/>
              </a:rPr>
              <a:t>• </a:t>
            </a:r>
            <a:r>
              <a:rPr lang="zh-CN" altLang="en-US" sz="1800" dirty="0" smtClean="0">
                <a:latin typeface="+mn-ea"/>
                <a:cs typeface="Avenir Book" charset="0"/>
              </a:rPr>
              <a:t>少说多听，</a:t>
            </a:r>
            <a:r>
              <a:rPr lang="en-US" altLang="zh-CN" sz="1800" dirty="0" smtClean="0">
                <a:latin typeface="+mn-ea"/>
                <a:cs typeface="Avenir Book" charset="0"/>
              </a:rPr>
              <a:t>80%</a:t>
            </a:r>
            <a:r>
              <a:rPr lang="zh-CN" altLang="en-US" sz="1800" dirty="0" smtClean="0">
                <a:latin typeface="+mn-ea"/>
                <a:cs typeface="Avenir Book" charset="0"/>
              </a:rPr>
              <a:t>的时间里让你的采访对象说出</a:t>
            </a:r>
            <a:r>
              <a:rPr lang="en-US" altLang="zh-CN" sz="1800" dirty="0" smtClean="0">
                <a:latin typeface="+mn-ea"/>
                <a:cs typeface="Avenir Book" charset="0"/>
              </a:rPr>
              <a:t>TA</a:t>
            </a:r>
            <a:r>
              <a:rPr lang="zh-CN" altLang="en-US" sz="1800" dirty="0" smtClean="0">
                <a:latin typeface="+mn-ea"/>
                <a:cs typeface="Avenir Book" charset="0"/>
              </a:rPr>
              <a:t>的故事</a:t>
            </a:r>
            <a:endParaRPr lang="en-US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+mn-ea"/>
                <a:cs typeface="Avenir Book" charset="0"/>
              </a:rPr>
              <a:t>• </a:t>
            </a:r>
            <a:r>
              <a:rPr lang="zh-CN" altLang="en-US" sz="1800" dirty="0" smtClean="0">
                <a:latin typeface="+mn-ea"/>
                <a:cs typeface="Avenir Book" charset="0"/>
              </a:rPr>
              <a:t>寻找问题、痛点和</a:t>
            </a:r>
            <a:r>
              <a:rPr lang="zh-CN" altLang="en-US" sz="1800" dirty="0" smtClean="0">
                <a:latin typeface="+mn-ea"/>
                <a:cs typeface="Avenir Book" charset="0"/>
              </a:rPr>
              <a:t>挑战</a:t>
            </a:r>
            <a:endParaRPr lang="en-US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+mn-ea"/>
                <a:cs typeface="Avenir Book" charset="0"/>
              </a:rPr>
              <a:t>• </a:t>
            </a:r>
            <a:r>
              <a:rPr lang="zh-CN" altLang="en-US" sz="1800" dirty="0" smtClean="0">
                <a:latin typeface="+mn-ea"/>
                <a:cs typeface="Avenir Book" charset="0"/>
              </a:rPr>
              <a:t>如果发现任何有意思的回答，追问“为什么</a:t>
            </a:r>
            <a:r>
              <a:rPr lang="zh-CN" altLang="en-US" sz="1800" dirty="0" smtClean="0">
                <a:latin typeface="+mn-ea"/>
                <a:cs typeface="Avenir Book" charset="0"/>
              </a:rPr>
              <a:t>？”</a:t>
            </a:r>
            <a:endParaRPr lang="en-US" sz="1800" dirty="0">
              <a:latin typeface="+mn-ea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91" y="355714"/>
            <a:ext cx="886848" cy="546100"/>
          </a:xfrm>
          <a:prstGeom prst="rect">
            <a:avLst/>
          </a:prstGeom>
        </p:spPr>
      </p:pic>
      <p:sp>
        <p:nvSpPr>
          <p:cNvPr id="31" name="Oval 46"/>
          <p:cNvSpPr>
            <a:spLocks noChangeAspect="1"/>
          </p:cNvSpPr>
          <p:nvPr/>
        </p:nvSpPr>
        <p:spPr>
          <a:xfrm>
            <a:off x="10904362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7"/>
          <p:cNvSpPr>
            <a:spLocks noChangeAspect="1"/>
          </p:cNvSpPr>
          <p:nvPr/>
        </p:nvSpPr>
        <p:spPr>
          <a:xfrm>
            <a:off x="11357560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48"/>
          <p:cNvSpPr>
            <a:spLocks noChangeAspect="1"/>
          </p:cNvSpPr>
          <p:nvPr/>
        </p:nvSpPr>
        <p:spPr>
          <a:xfrm>
            <a:off x="11810758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9"/>
          <p:cNvSpPr>
            <a:spLocks noChangeAspect="1"/>
          </p:cNvSpPr>
          <p:nvPr/>
        </p:nvSpPr>
        <p:spPr>
          <a:xfrm>
            <a:off x="12263956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44"/>
          <p:cNvSpPr/>
          <p:nvPr/>
        </p:nvSpPr>
        <p:spPr>
          <a:xfrm>
            <a:off x="10454764" y="9040126"/>
            <a:ext cx="320400" cy="3204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46"/>
          <p:cNvSpPr>
            <a:spLocks noChangeAspect="1"/>
          </p:cNvSpPr>
          <p:nvPr/>
        </p:nvSpPr>
        <p:spPr>
          <a:xfrm>
            <a:off x="10001566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44"/>
          <p:cNvSpPr/>
          <p:nvPr/>
        </p:nvSpPr>
        <p:spPr>
          <a:xfrm>
            <a:off x="10907962" y="9040126"/>
            <a:ext cx="320400" cy="3204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重新</a:t>
            </a:r>
            <a:r>
              <a:rPr lang="zh-CN" altLang="en-US" b="1" dirty="0" smtClean="0"/>
              <a:t>定义</a:t>
            </a:r>
            <a:r>
              <a:rPr lang="zh-CN" altLang="en-US" dirty="0" smtClean="0"/>
              <a:t>设计</a:t>
            </a:r>
            <a:r>
              <a:rPr lang="zh-CN" altLang="en-US" dirty="0" smtClean="0"/>
              <a:t>挑战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利用采访得到的信息，重新定义一个以人为中心的设计挑战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1623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+mn-ea"/>
                <a:cs typeface="Avenir Black" charset="0"/>
              </a:rPr>
              <a:t>我们采访了</a:t>
            </a:r>
            <a:r>
              <a:rPr lang="en-US" altLang="zh-CN" sz="1800" b="1" spc="70" dirty="0" smtClean="0">
                <a:latin typeface="+mn-ea"/>
                <a:cs typeface="Avenir Black" charset="0"/>
              </a:rPr>
              <a:t>…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7397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05212" y="2322390"/>
            <a:ext cx="19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+mn-ea"/>
                <a:cs typeface="Avenir Black" charset="0"/>
              </a:rPr>
              <a:t>我们称呼</a:t>
            </a:r>
            <a:r>
              <a:rPr lang="en-US" altLang="zh-CN" sz="1800" b="1" spc="70" dirty="0" smtClean="0">
                <a:latin typeface="+mn-ea"/>
                <a:cs typeface="Avenir Black" charset="0"/>
              </a:rPr>
              <a:t>TA</a:t>
            </a:r>
            <a:r>
              <a:rPr lang="zh-CN" altLang="en-US" sz="1800" b="1" spc="70" dirty="0">
                <a:latin typeface="+mn-ea"/>
                <a:cs typeface="Avenir Black" charset="0"/>
              </a:rPr>
              <a:t>为</a:t>
            </a:r>
            <a:r>
              <a:rPr lang="en-US" altLang="zh-CN" sz="1800" b="1" spc="70" dirty="0" smtClean="0">
                <a:latin typeface="+mn-ea"/>
                <a:cs typeface="Avenir Black" charset="0"/>
              </a:rPr>
              <a:t>…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80111" y="3659775"/>
            <a:ext cx="23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画一幅</a:t>
            </a:r>
            <a:r>
              <a:rPr lang="en-US" altLang="zh-CN" sz="1400" dirty="0" smtClean="0">
                <a:latin typeface="+mn-ea"/>
                <a:cs typeface="Avenir Book" charset="0"/>
              </a:rPr>
              <a:t>TA</a:t>
            </a:r>
            <a:r>
              <a:rPr lang="zh-CN" altLang="en-US" sz="1400" dirty="0" smtClean="0">
                <a:latin typeface="+mn-ea"/>
                <a:cs typeface="Avenir Book" charset="0"/>
              </a:rPr>
              <a:t>的</a:t>
            </a:r>
            <a:endParaRPr lang="en-US" altLang="zh-CN" sz="1400" dirty="0" smtClean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肖像草图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47001" y="5724525"/>
            <a:ext cx="1761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spc="70" dirty="0" smtClean="0">
                <a:latin typeface="+mn-ea"/>
                <a:cs typeface="Avenir Black" charset="0"/>
              </a:rPr>
              <a:t>TA</a:t>
            </a:r>
            <a:r>
              <a:rPr lang="zh-CN" altLang="en-US" sz="1800" b="1" spc="70" dirty="0" smtClean="0">
                <a:latin typeface="+mn-ea"/>
                <a:cs typeface="Avenir Black" charset="0"/>
              </a:rPr>
              <a:t>说</a:t>
            </a:r>
            <a:r>
              <a:rPr lang="en-US" altLang="zh-CN" sz="1800" b="1" spc="70" dirty="0" smtClean="0">
                <a:latin typeface="+mn-ea"/>
                <a:cs typeface="Avenir Black" charset="0"/>
              </a:rPr>
              <a:t>TA</a:t>
            </a:r>
            <a:r>
              <a:rPr lang="zh-CN" altLang="en-US" sz="1800" b="1" spc="70" dirty="0" smtClean="0">
                <a:latin typeface="+mn-ea"/>
                <a:cs typeface="Avenir Black" charset="0"/>
              </a:rPr>
              <a:t>需要</a:t>
            </a:r>
            <a:r>
              <a:rPr lang="en-US" altLang="zh-CN" sz="1800" b="1" spc="70" dirty="0" smtClean="0">
                <a:latin typeface="+mn-ea"/>
                <a:cs typeface="Avenir Black" charset="0"/>
              </a:rPr>
              <a:t>…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99711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n-ea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94104" y="5724525"/>
            <a:ext cx="7227386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 smtClean="0">
                <a:latin typeface="+mn-ea"/>
                <a:cs typeface="Avenir Black" charset="0"/>
              </a:rPr>
              <a:t>但是我们认为真正的问题在于</a:t>
            </a:r>
            <a:r>
              <a:rPr lang="en-US" altLang="zh-CN" sz="1800" b="1" spc="70" dirty="0" smtClean="0">
                <a:latin typeface="+mn-ea"/>
                <a:cs typeface="Avenir Black" charset="0"/>
              </a:rPr>
              <a:t>…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9711" y="3405543"/>
            <a:ext cx="2340000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+mn-ea"/>
                <a:cs typeface="Avenir Book" charset="0"/>
              </a:rPr>
              <a:t>例如</a:t>
            </a:r>
            <a:r>
              <a:rPr lang="en-US" altLang="zh-CN" sz="1400" dirty="0">
                <a:latin typeface="+mn-ea"/>
                <a:cs typeface="Avenir Book" charset="0"/>
              </a:rPr>
              <a:t>:</a:t>
            </a:r>
            <a:endParaRPr lang="en-US" altLang="zh-CN" sz="1400" dirty="0" smtClean="0">
              <a:latin typeface="+mn-ea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+mn-ea"/>
                <a:cs typeface="Avenir Book" charset="0"/>
              </a:rPr>
              <a:t>爱</a:t>
            </a:r>
            <a:r>
              <a:rPr lang="zh-CN" altLang="en-US" sz="1400" dirty="0" smtClean="0">
                <a:latin typeface="+mn-ea"/>
                <a:cs typeface="Avenir Book" charset="0"/>
              </a:rPr>
              <a:t>干净</a:t>
            </a:r>
            <a:r>
              <a:rPr lang="zh-CN" altLang="en-US" sz="1400" dirty="0" smtClean="0">
                <a:latin typeface="+mn-ea"/>
                <a:cs typeface="Avenir Book" charset="0"/>
              </a:rPr>
              <a:t>先生</a:t>
            </a:r>
            <a:r>
              <a:rPr lang="en-US" sz="1400" dirty="0" smtClean="0">
                <a:latin typeface="+mn-ea"/>
                <a:cs typeface="Avenir Book" charset="0"/>
              </a:rPr>
              <a:t> </a:t>
            </a:r>
            <a:endParaRPr lang="en-US" sz="1400" dirty="0" smtClean="0">
              <a:latin typeface="+mn-ea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en-US" altLang="zh-CN" sz="1400" dirty="0" smtClean="0">
                <a:latin typeface="+mn-ea"/>
                <a:cs typeface="Avenir Book" charset="0"/>
              </a:rPr>
              <a:t>DIY</a:t>
            </a:r>
            <a:r>
              <a:rPr lang="zh-CN" altLang="en-US" sz="1400" dirty="0" smtClean="0">
                <a:latin typeface="+mn-ea"/>
                <a:cs typeface="Avenir Book" charset="0"/>
              </a:rPr>
              <a:t>女王</a:t>
            </a:r>
            <a:endParaRPr lang="en-US" sz="1400" dirty="0" smtClean="0">
              <a:latin typeface="+mn-ea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+mn-ea"/>
                <a:cs typeface="Avenir Book" charset="0"/>
              </a:rPr>
              <a:t>日历狂人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0110" y="7027694"/>
            <a:ext cx="23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+mn-ea"/>
                <a:cs typeface="Avenir Book" charset="0"/>
              </a:rPr>
              <a:t>TA</a:t>
            </a:r>
            <a:r>
              <a:rPr lang="zh-CN" altLang="en-US" sz="1400" dirty="0" smtClean="0">
                <a:latin typeface="+mn-ea"/>
                <a:cs typeface="Avenir Book" charset="0"/>
              </a:rPr>
              <a:t>认为</a:t>
            </a:r>
            <a:endParaRPr lang="en-US" altLang="zh-CN" sz="1400" dirty="0" smtClean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最主要的问题和痛点</a:t>
            </a:r>
            <a:endParaRPr lang="en-US" altLang="zh-CN" sz="1400" dirty="0" smtClean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是</a:t>
            </a:r>
            <a:r>
              <a:rPr lang="zh-CN" altLang="en-US" sz="1400" dirty="0" smtClean="0">
                <a:latin typeface="+mn-ea"/>
                <a:cs typeface="Avenir Book" charset="0"/>
              </a:rPr>
              <a:t>什么？</a:t>
            </a:r>
            <a:endParaRPr lang="en-US" sz="1400" dirty="0">
              <a:latin typeface="+mn-ea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99711" y="6812250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有什么</a:t>
            </a:r>
            <a:endParaRPr lang="en-US" altLang="zh-CN" sz="1400" dirty="0" smtClean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是你们看到了</a:t>
            </a:r>
            <a:endParaRPr lang="en-US" altLang="zh-CN" sz="1400" dirty="0" smtClean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但是</a:t>
            </a:r>
            <a:r>
              <a:rPr lang="en-US" altLang="zh-CN" sz="1400" dirty="0" smtClean="0">
                <a:latin typeface="+mn-ea"/>
                <a:cs typeface="Avenir Book" charset="0"/>
              </a:rPr>
              <a:t>TA</a:t>
            </a:r>
            <a:r>
              <a:rPr lang="zh-CN" altLang="en-US" sz="1400" dirty="0" smtClean="0">
                <a:latin typeface="+mn-ea"/>
                <a:cs typeface="Avenir Book" charset="0"/>
              </a:rPr>
              <a:t>没有看到的？</a:t>
            </a:r>
            <a:endParaRPr lang="en-US" sz="1400" dirty="0" smtClean="0">
              <a:latin typeface="+mn-ea"/>
              <a:cs typeface="Avenir Book" charset="0"/>
            </a:endParaRPr>
          </a:p>
          <a:p>
            <a:pPr algn="ctr"/>
            <a:endParaRPr lang="en-US" sz="1400" dirty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+mn-ea"/>
                <a:cs typeface="Avenir Book" charset="0"/>
              </a:rPr>
              <a:t>背后的需求是什么？</a:t>
            </a:r>
            <a:endParaRPr lang="en-US" sz="1400" dirty="0" smtClean="0">
              <a:latin typeface="+mn-ea"/>
              <a:cs typeface="Avenir Book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  <p:sp>
        <p:nvSpPr>
          <p:cNvPr id="26" name="Oval 47"/>
          <p:cNvSpPr>
            <a:spLocks noChangeAspect="1"/>
          </p:cNvSpPr>
          <p:nvPr/>
        </p:nvSpPr>
        <p:spPr>
          <a:xfrm>
            <a:off x="11357560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48"/>
          <p:cNvSpPr>
            <a:spLocks noChangeAspect="1"/>
          </p:cNvSpPr>
          <p:nvPr/>
        </p:nvSpPr>
        <p:spPr>
          <a:xfrm>
            <a:off x="11810758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49"/>
          <p:cNvSpPr>
            <a:spLocks noChangeAspect="1"/>
          </p:cNvSpPr>
          <p:nvPr/>
        </p:nvSpPr>
        <p:spPr>
          <a:xfrm>
            <a:off x="12263956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46"/>
          <p:cNvSpPr>
            <a:spLocks noChangeAspect="1"/>
          </p:cNvSpPr>
          <p:nvPr/>
        </p:nvSpPr>
        <p:spPr>
          <a:xfrm>
            <a:off x="10001566" y="90383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47"/>
          <p:cNvSpPr>
            <a:spLocks noChangeAspect="1"/>
          </p:cNvSpPr>
          <p:nvPr/>
        </p:nvSpPr>
        <p:spPr>
          <a:xfrm>
            <a:off x="10454764" y="90365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44"/>
          <p:cNvSpPr/>
          <p:nvPr/>
        </p:nvSpPr>
        <p:spPr>
          <a:xfrm>
            <a:off x="11361160" y="9039226"/>
            <a:ext cx="320400" cy="3204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9"/>
          <p:cNvSpPr>
            <a:spLocks noChangeAspect="1"/>
          </p:cNvSpPr>
          <p:nvPr/>
        </p:nvSpPr>
        <p:spPr>
          <a:xfrm>
            <a:off x="10907962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j-ea"/>
              </a:rPr>
              <a:t>为</a:t>
            </a:r>
            <a:r>
              <a:rPr lang="zh-CN" altLang="en-US" b="1" dirty="0" smtClean="0">
                <a:latin typeface="+mj-ea"/>
              </a:rPr>
              <a:t>创意</a:t>
            </a:r>
            <a:r>
              <a:rPr lang="zh-CN" altLang="en-US" dirty="0">
                <a:latin typeface="+mj-ea"/>
              </a:rPr>
              <a:t>绘制草图</a:t>
            </a:r>
            <a:endParaRPr lang="en-US" dirty="0">
              <a:latin typeface="+mj-ea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根据重新定义的问题进行创意，并从中选择一个绘制草图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有什么</a:t>
            </a:r>
            <a:endParaRPr lang="en-US" altLang="zh-CN" sz="1400" dirty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是你们看到了</a:t>
            </a:r>
            <a:endParaRPr lang="en-US" altLang="zh-CN" sz="1400" dirty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但是</a:t>
            </a:r>
            <a:r>
              <a:rPr lang="en-US" altLang="zh-CN" sz="1400" dirty="0">
                <a:latin typeface="+mn-ea"/>
                <a:cs typeface="Avenir Book" charset="0"/>
              </a:rPr>
              <a:t>TA</a:t>
            </a:r>
            <a:r>
              <a:rPr lang="zh-CN" altLang="en-US" sz="1400" dirty="0">
                <a:latin typeface="+mn-ea"/>
                <a:cs typeface="Avenir Book" charset="0"/>
              </a:rPr>
              <a:t>没有看到的？</a:t>
            </a:r>
            <a:endParaRPr lang="en-US" altLang="zh-CN" sz="1400" dirty="0">
              <a:latin typeface="+mn-ea"/>
              <a:cs typeface="Avenir Book" charset="0"/>
            </a:endParaRPr>
          </a:p>
          <a:p>
            <a:pPr algn="ctr"/>
            <a:endParaRPr lang="en-US" altLang="zh-CN" sz="1400" dirty="0">
              <a:latin typeface="+mn-ea"/>
              <a:cs typeface="Avenir Book" charset="0"/>
            </a:endParaRPr>
          </a:p>
          <a:p>
            <a:pPr algn="ctr"/>
            <a:r>
              <a:rPr lang="zh-CN" altLang="en-US" sz="1400" dirty="0">
                <a:latin typeface="+mn-ea"/>
                <a:cs typeface="Avenir Book" charset="0"/>
              </a:rPr>
              <a:t>背后的需求是什么？</a:t>
            </a:r>
            <a:endParaRPr lang="en-US" altLang="zh-CN" sz="1400" dirty="0">
              <a:latin typeface="+mn-ea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 smtClean="0">
                <a:latin typeface="+mn-ea"/>
                <a:cs typeface="Avenir Black" charset="0"/>
              </a:rPr>
              <a:t>重新定义后的</a:t>
            </a:r>
            <a:r>
              <a:rPr lang="zh-CN" altLang="en-US" sz="1800" b="1" spc="70" dirty="0" smtClean="0">
                <a:latin typeface="+mn-ea"/>
                <a:cs typeface="Avenir Black" charset="0"/>
              </a:rPr>
              <a:t>设计</a:t>
            </a:r>
            <a:r>
              <a:rPr lang="zh-CN" altLang="en-US" sz="1800" b="1" spc="70" dirty="0">
                <a:latin typeface="+mn-ea"/>
                <a:cs typeface="Avenir Black" charset="0"/>
              </a:rPr>
              <a:t>挑战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19551" y="2194491"/>
            <a:ext cx="2777491" cy="380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 smtClean="0">
                <a:latin typeface="+mn-ea"/>
                <a:cs typeface="Avenir Black" charset="0"/>
              </a:rPr>
              <a:t>我们的创意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  <p:sp>
        <p:nvSpPr>
          <p:cNvPr id="27" name="Oval 48"/>
          <p:cNvSpPr>
            <a:spLocks noChangeAspect="1"/>
          </p:cNvSpPr>
          <p:nvPr/>
        </p:nvSpPr>
        <p:spPr>
          <a:xfrm>
            <a:off x="11810758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49"/>
          <p:cNvSpPr>
            <a:spLocks noChangeAspect="1"/>
          </p:cNvSpPr>
          <p:nvPr/>
        </p:nvSpPr>
        <p:spPr>
          <a:xfrm>
            <a:off x="12263956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46"/>
          <p:cNvSpPr>
            <a:spLocks noChangeAspect="1"/>
          </p:cNvSpPr>
          <p:nvPr/>
        </p:nvSpPr>
        <p:spPr>
          <a:xfrm>
            <a:off x="10001566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47"/>
          <p:cNvSpPr>
            <a:spLocks noChangeAspect="1"/>
          </p:cNvSpPr>
          <p:nvPr/>
        </p:nvSpPr>
        <p:spPr>
          <a:xfrm>
            <a:off x="10454764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44"/>
          <p:cNvSpPr/>
          <p:nvPr/>
        </p:nvSpPr>
        <p:spPr>
          <a:xfrm>
            <a:off x="11814358" y="9039699"/>
            <a:ext cx="320400" cy="3204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49"/>
          <p:cNvSpPr>
            <a:spLocks noChangeAspect="1"/>
          </p:cNvSpPr>
          <p:nvPr/>
        </p:nvSpPr>
        <p:spPr>
          <a:xfrm>
            <a:off x="11359360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用</a:t>
            </a:r>
            <a:r>
              <a:rPr lang="zh-CN" altLang="en-US" b="1" dirty="0" smtClean="0"/>
              <a:t>原型</a:t>
            </a:r>
            <a:r>
              <a:rPr lang="zh-CN" altLang="en-US" dirty="0" smtClean="0"/>
              <a:t>表现创意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让你的创意可触可感！</a:t>
            </a:r>
            <a:r>
              <a:rPr lang="zh-CN" altLang="en-US" dirty="0" smtClean="0">
                <a:latin typeface="+mn-ea"/>
              </a:rPr>
              <a:t>使用周围的物品和原料</a:t>
            </a:r>
            <a:r>
              <a:rPr lang="zh-CN" altLang="en-US" dirty="0" smtClean="0">
                <a:latin typeface="+mn-ea"/>
              </a:rPr>
              <a:t>，将创意从</a:t>
            </a:r>
            <a:r>
              <a:rPr lang="zh-CN" altLang="en-US" dirty="0" smtClean="0">
                <a:latin typeface="+mn-ea"/>
              </a:rPr>
              <a:t>无形变得有形！</a:t>
            </a:r>
            <a:endParaRPr lang="en-US" dirty="0">
              <a:latin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085133"/>
            <a:ext cx="780669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 smtClean="0">
                <a:latin typeface="+mn-ea"/>
                <a:cs typeface="Avenir Book" charset="0"/>
              </a:rPr>
              <a:t>原型</a:t>
            </a:r>
            <a:r>
              <a:rPr lang="zh-CN" altLang="en-US" sz="1800" dirty="0" smtClean="0">
                <a:latin typeface="+mn-ea"/>
                <a:cs typeface="Avenir Book" charset="0"/>
              </a:rPr>
              <a:t>小贴士</a:t>
            </a:r>
            <a:endParaRPr lang="en-US" altLang="zh-CN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endParaRPr lang="en-US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+mn-ea"/>
                <a:cs typeface="Avenir Book" charset="0"/>
              </a:rPr>
              <a:t>• </a:t>
            </a:r>
            <a:r>
              <a:rPr lang="zh-CN" altLang="en-US" sz="1800" dirty="0" smtClean="0">
                <a:latin typeface="+mn-ea"/>
                <a:cs typeface="Avenir Book" charset="0"/>
              </a:rPr>
              <a:t>适当讨论，尽早动手！见证奇迹的时刻到了！</a:t>
            </a:r>
            <a:endParaRPr lang="en-US" altLang="zh-CN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+mn-ea"/>
                <a:cs typeface="Avenir Book" charset="0"/>
              </a:rPr>
              <a:t>• </a:t>
            </a:r>
            <a:r>
              <a:rPr lang="zh-CN" altLang="en-US" sz="1800" dirty="0" smtClean="0">
                <a:latin typeface="+mn-ea"/>
                <a:cs typeface="Avenir Book" charset="0"/>
              </a:rPr>
              <a:t>尝试让</a:t>
            </a:r>
            <a:r>
              <a:rPr lang="zh-CN" altLang="en-US" sz="1800" dirty="0" smtClean="0">
                <a:latin typeface="+mn-ea"/>
                <a:cs typeface="Avenir Book" charset="0"/>
              </a:rPr>
              <a:t>你</a:t>
            </a:r>
            <a:r>
              <a:rPr lang="zh-CN" altLang="en-US" sz="1800" dirty="0">
                <a:latin typeface="+mn-ea"/>
                <a:cs typeface="Avenir Book" charset="0"/>
              </a:rPr>
              <a:t>的</a:t>
            </a:r>
            <a:r>
              <a:rPr lang="zh-CN" altLang="en-US" sz="1800" dirty="0" smtClean="0">
                <a:latin typeface="+mn-ea"/>
                <a:cs typeface="Avenir Book" charset="0"/>
              </a:rPr>
              <a:t>原型和人们产生更多的互动</a:t>
            </a:r>
            <a:endParaRPr lang="en-US" sz="1800" dirty="0" smtClean="0">
              <a:latin typeface="+mn-ea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+mn-ea"/>
                <a:cs typeface="Avenir Book" charset="0"/>
              </a:rPr>
              <a:t>• </a:t>
            </a:r>
            <a:r>
              <a:rPr lang="zh-CN" altLang="en-US" sz="1800" dirty="0" smtClean="0">
                <a:latin typeface="+mn-ea"/>
                <a:cs typeface="Avenir Book" charset="0"/>
              </a:rPr>
              <a:t>当然，你也可以是这个原型</a:t>
            </a:r>
            <a:r>
              <a:rPr lang="zh-CN" altLang="en-US" sz="1800" dirty="0" smtClean="0">
                <a:latin typeface="+mn-ea"/>
                <a:cs typeface="Avenir Book" charset="0"/>
              </a:rPr>
              <a:t>的一部分</a:t>
            </a:r>
            <a:r>
              <a:rPr lang="en-US" altLang="zh-CN" sz="1800" dirty="0" smtClean="0">
                <a:latin typeface="+mn-ea"/>
                <a:cs typeface="Avenir Book" charset="0"/>
              </a:rPr>
              <a:t>——</a:t>
            </a:r>
            <a:r>
              <a:rPr lang="zh-CN" altLang="en-US" sz="1800" dirty="0" smtClean="0">
                <a:latin typeface="+mn-ea"/>
                <a:cs typeface="Avenir Book" charset="0"/>
              </a:rPr>
              <a:t>一个</a:t>
            </a:r>
            <a:r>
              <a:rPr lang="zh-CN" altLang="en-US" sz="1800" dirty="0" smtClean="0">
                <a:latin typeface="+mn-ea"/>
                <a:cs typeface="Avenir Book" charset="0"/>
              </a:rPr>
              <a:t>角色或是一个智能设备</a:t>
            </a:r>
            <a:endParaRPr lang="en-US" sz="1800" dirty="0" smtClean="0">
              <a:latin typeface="+mn-ea"/>
              <a:cs typeface="Avenir Book" charset="0"/>
            </a:endParaRPr>
          </a:p>
        </p:txBody>
      </p:sp>
      <p:sp>
        <p:nvSpPr>
          <p:cNvPr id="17" name="Oval 49"/>
          <p:cNvSpPr>
            <a:spLocks noChangeAspect="1"/>
          </p:cNvSpPr>
          <p:nvPr/>
        </p:nvSpPr>
        <p:spPr>
          <a:xfrm>
            <a:off x="10907962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49"/>
          <p:cNvSpPr>
            <a:spLocks noChangeAspect="1"/>
          </p:cNvSpPr>
          <p:nvPr/>
        </p:nvSpPr>
        <p:spPr>
          <a:xfrm>
            <a:off x="12263956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46"/>
          <p:cNvSpPr>
            <a:spLocks noChangeAspect="1"/>
          </p:cNvSpPr>
          <p:nvPr/>
        </p:nvSpPr>
        <p:spPr>
          <a:xfrm>
            <a:off x="10001566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47"/>
          <p:cNvSpPr>
            <a:spLocks noChangeAspect="1"/>
          </p:cNvSpPr>
          <p:nvPr/>
        </p:nvSpPr>
        <p:spPr>
          <a:xfrm>
            <a:off x="10454764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44"/>
          <p:cNvSpPr/>
          <p:nvPr/>
        </p:nvSpPr>
        <p:spPr>
          <a:xfrm>
            <a:off x="12263956" y="9037426"/>
            <a:ext cx="320400" cy="32040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49"/>
          <p:cNvSpPr>
            <a:spLocks noChangeAspect="1"/>
          </p:cNvSpPr>
          <p:nvPr/>
        </p:nvSpPr>
        <p:spPr>
          <a:xfrm>
            <a:off x="11808958" y="903515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测试</a:t>
            </a:r>
            <a:r>
              <a:rPr lang="zh-CN" altLang="en-US" dirty="0" smtClean="0"/>
              <a:t>原型</a:t>
            </a:r>
            <a:endParaRPr lang="en-US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把</a:t>
            </a:r>
            <a:r>
              <a:rPr lang="zh-CN" altLang="en-US" dirty="0" smtClean="0"/>
              <a:t>原型展示给你刚才的</a:t>
            </a:r>
            <a:r>
              <a:rPr lang="zh-CN" altLang="en-US" dirty="0" smtClean="0"/>
              <a:t>采访对象，</a:t>
            </a:r>
            <a:r>
              <a:rPr lang="en-US" altLang="zh-CN" dirty="0" smtClean="0"/>
              <a:t>TA</a:t>
            </a:r>
            <a:r>
              <a:rPr lang="zh-CN" altLang="en-US" dirty="0" smtClean="0"/>
              <a:t>怎么</a:t>
            </a:r>
            <a:r>
              <a:rPr lang="zh-CN" altLang="en-US" dirty="0" smtClean="0"/>
              <a:t>看这个创意？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04346" y="5022290"/>
            <a:ext cx="664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800" b="1" spc="70" dirty="0" smtClean="0">
                <a:latin typeface="+mn-ea"/>
                <a:cs typeface="Avenir Black" charset="0"/>
              </a:rPr>
              <a:t>优点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404346" y="5726613"/>
            <a:ext cx="664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800" b="1" spc="70" dirty="0" smtClean="0">
                <a:latin typeface="+mn-ea"/>
                <a:cs typeface="Avenir Black" charset="0"/>
              </a:rPr>
              <a:t>疑问</a:t>
            </a:r>
            <a:endParaRPr lang="en-US" sz="2400" b="1" spc="70" dirty="0">
              <a:latin typeface="+mn-ea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707568" y="5022290"/>
            <a:ext cx="664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+mn-ea"/>
                <a:cs typeface="Avenir Black" charset="0"/>
              </a:rPr>
              <a:t>缺点</a:t>
            </a:r>
            <a:endParaRPr lang="en-US" sz="1800" b="1" spc="70" dirty="0">
              <a:latin typeface="+mn-ea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46205" y="572661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+mn-ea"/>
                <a:cs typeface="Avenir Black" charset="0"/>
              </a:rPr>
              <a:t>新的创意</a:t>
            </a:r>
            <a:endParaRPr lang="en-US" sz="2400" b="1" spc="70" dirty="0">
              <a:latin typeface="+mn-ea"/>
              <a:cs typeface="Avenir Black" charset="0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838629" y="2271453"/>
            <a:ext cx="4111535" cy="2574495"/>
            <a:chOff x="838629" y="2271453"/>
            <a:chExt cx="4111535" cy="2574495"/>
          </a:xfrm>
        </p:grpSpPr>
        <p:sp>
          <p:nvSpPr>
            <p:cNvPr id="18" name="Rectangle 17"/>
            <p:cNvSpPr/>
            <p:nvPr/>
          </p:nvSpPr>
          <p:spPr>
            <a:xfrm>
              <a:off x="2610164" y="2505948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8629" y="227145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7836939" y="2169606"/>
            <a:ext cx="4111535" cy="2676342"/>
            <a:chOff x="7851438" y="2098078"/>
            <a:chExt cx="4111535" cy="2676342"/>
          </a:xfrm>
        </p:grpSpPr>
        <p:sp>
          <p:nvSpPr>
            <p:cNvPr id="28" name="Rectangle 27"/>
            <p:cNvSpPr/>
            <p:nvPr/>
          </p:nvSpPr>
          <p:spPr>
            <a:xfrm>
              <a:off x="9622973" y="2098078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851438" y="243442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grpSp>
        <p:nvGrpSpPr>
          <p:cNvPr id="44" name="组 43"/>
          <p:cNvGrpSpPr/>
          <p:nvPr/>
        </p:nvGrpSpPr>
        <p:grpSpPr>
          <a:xfrm>
            <a:off x="835240" y="6247926"/>
            <a:ext cx="4111535" cy="2574495"/>
            <a:chOff x="838629" y="2271453"/>
            <a:chExt cx="4111535" cy="2574495"/>
          </a:xfrm>
        </p:grpSpPr>
        <p:sp>
          <p:nvSpPr>
            <p:cNvPr id="46" name="Rectangle 17"/>
            <p:cNvSpPr/>
            <p:nvPr/>
          </p:nvSpPr>
          <p:spPr>
            <a:xfrm>
              <a:off x="2610164" y="2505948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26"/>
            <p:cNvSpPr/>
            <p:nvPr/>
          </p:nvSpPr>
          <p:spPr>
            <a:xfrm>
              <a:off x="838629" y="227145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组 50"/>
          <p:cNvGrpSpPr/>
          <p:nvPr/>
        </p:nvGrpSpPr>
        <p:grpSpPr>
          <a:xfrm>
            <a:off x="7836939" y="6146079"/>
            <a:ext cx="4111535" cy="2676342"/>
            <a:chOff x="7851438" y="2098078"/>
            <a:chExt cx="4111535" cy="2676342"/>
          </a:xfrm>
        </p:grpSpPr>
        <p:sp>
          <p:nvSpPr>
            <p:cNvPr id="52" name="Rectangle 27"/>
            <p:cNvSpPr/>
            <p:nvPr/>
          </p:nvSpPr>
          <p:spPr>
            <a:xfrm>
              <a:off x="9622973" y="2098078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28"/>
            <p:cNvSpPr/>
            <p:nvPr/>
          </p:nvSpPr>
          <p:spPr>
            <a:xfrm>
              <a:off x="7851438" y="243442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Oval 49"/>
          <p:cNvSpPr>
            <a:spLocks noChangeAspect="1"/>
          </p:cNvSpPr>
          <p:nvPr/>
        </p:nvSpPr>
        <p:spPr>
          <a:xfrm>
            <a:off x="11359360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49"/>
          <p:cNvSpPr>
            <a:spLocks noChangeAspect="1"/>
          </p:cNvSpPr>
          <p:nvPr/>
        </p:nvSpPr>
        <p:spPr>
          <a:xfrm>
            <a:off x="10907962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46"/>
          <p:cNvSpPr>
            <a:spLocks noChangeAspect="1"/>
          </p:cNvSpPr>
          <p:nvPr/>
        </p:nvSpPr>
        <p:spPr>
          <a:xfrm>
            <a:off x="10001566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47"/>
          <p:cNvSpPr>
            <a:spLocks noChangeAspect="1"/>
          </p:cNvSpPr>
          <p:nvPr/>
        </p:nvSpPr>
        <p:spPr>
          <a:xfrm>
            <a:off x="10454764" y="9037426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迭代</a:t>
            </a:r>
            <a:r>
              <a:rPr lang="zh-CN" altLang="en-US" dirty="0" smtClean="0"/>
              <a:t>原型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dirty="0" smtClean="0"/>
              <a:t>最后一步！根据得到的反馈，改进你的原型！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83829" y="7740911"/>
            <a:ext cx="59240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</a:t>
            </a:r>
            <a:r>
              <a:rPr lang="en-US" sz="1200" b="1" i="1" dirty="0" smtClean="0">
                <a:latin typeface="Avenir Next" charset="0"/>
                <a:ea typeface="Avenir Next" charset="0"/>
                <a:cs typeface="Avenir Next" charset="0"/>
              </a:rPr>
              <a:t>Molly Wilson 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at the </a:t>
            </a:r>
            <a:r>
              <a:rPr lang="en-US" sz="1200" b="1" i="1" dirty="0" smtClean="0">
                <a:latin typeface="Avenir Next" charset="0"/>
                <a:ea typeface="Avenir Next" charset="0"/>
                <a:cs typeface="Avenir Next" charset="0"/>
              </a:rPr>
              <a:t>HPI School of Design Thinking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, 2018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  <a:p>
            <a:pPr algn="r">
              <a:lnSpc>
                <a:spcPct val="110000"/>
              </a:lnSpc>
            </a:pPr>
            <a:r>
              <a:rPr lang="zh-CN" altLang="en-US" sz="1200" i="1" dirty="0" smtClean="0">
                <a:latin typeface="+mn-ea"/>
                <a:cs typeface="Avenir Next" charset="0"/>
              </a:rPr>
              <a:t>中文翻译 </a:t>
            </a:r>
            <a:r>
              <a:rPr lang="en-US" altLang="zh-CN" sz="1200" i="1" dirty="0">
                <a:latin typeface="+mn-ea"/>
                <a:cs typeface="Avenir Next" charset="0"/>
              </a:rPr>
              <a:t>- </a:t>
            </a:r>
            <a:r>
              <a:rPr lang="zh-CN" altLang="en-US" sz="1200" b="1" i="1" dirty="0">
                <a:latin typeface="+mn-ea"/>
                <a:cs typeface="Avenir Next" charset="0"/>
              </a:rPr>
              <a:t>郭垭霓、姚程</a:t>
            </a:r>
            <a:r>
              <a:rPr lang="zh-CN" altLang="en-US" sz="1200" i="1" dirty="0">
                <a:latin typeface="+mn-ea"/>
                <a:cs typeface="Avenir Next" charset="0"/>
              </a:rPr>
              <a:t> </a:t>
            </a:r>
            <a:r>
              <a:rPr lang="en-US" altLang="zh-CN" sz="1200" i="1" dirty="0">
                <a:latin typeface="Avenir Next" charset="0"/>
                <a:ea typeface="Avenir Next" charset="0"/>
                <a:cs typeface="Avenir Next" charset="0"/>
              </a:rPr>
              <a:t>at the </a:t>
            </a:r>
            <a:r>
              <a:rPr lang="en-US" altLang="zh-CN" sz="1200" b="1" i="1" dirty="0">
                <a:latin typeface="Avenir Next" charset="0"/>
                <a:ea typeface="Avenir Next" charset="0"/>
                <a:cs typeface="Avenir Next" charset="0"/>
              </a:rPr>
              <a:t>HPI School of Design Thinking</a:t>
            </a:r>
            <a:r>
              <a:rPr lang="en-US" altLang="zh-CN" sz="1200" i="1" dirty="0">
                <a:latin typeface="Avenir Next" charset="0"/>
                <a:ea typeface="Avenir Next" charset="0"/>
                <a:cs typeface="Avenir Next" charset="0"/>
              </a:rPr>
              <a:t>, 2018.</a:t>
            </a:r>
          </a:p>
          <a:p>
            <a:pPr algn="r">
              <a:lnSpc>
                <a:spcPct val="110000"/>
              </a:lnSpc>
            </a:pP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4866</TotalTime>
  <Words>585</Words>
  <Application>Microsoft Macintosh PowerPoint</Application>
  <PresentationFormat>A3 纸张(297x420 毫米)</PresentationFormat>
  <Paragraphs>122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等线</vt:lpstr>
      <vt:lpstr>等线 Light</vt:lpstr>
      <vt:lpstr>Arial</vt:lpstr>
      <vt:lpstr>Office Theme</vt:lpstr>
      <vt:lpstr>Design Dash</vt:lpstr>
      <vt:lpstr>你将要重新设计...</vt:lpstr>
      <vt:lpstr>首先了解你的队友们</vt:lpstr>
      <vt:lpstr>通过观察发现一个新的视角</vt:lpstr>
      <vt:lpstr>重新定义设计挑战</vt:lpstr>
      <vt:lpstr>为创意绘制草图</vt:lpstr>
      <vt:lpstr>用原型表现创意</vt:lpstr>
      <vt:lpstr>测试原型</vt:lpstr>
      <vt:lpstr>迭代原型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Microsoft Office 用户</cp:lastModifiedBy>
  <cp:revision>45</cp:revision>
  <cp:lastPrinted>2018-01-10T22:02:19Z</cp:lastPrinted>
  <dcterms:created xsi:type="dcterms:W3CDTF">2018-01-09T10:27:19Z</dcterms:created>
  <dcterms:modified xsi:type="dcterms:W3CDTF">2018-01-22T22:03:21Z</dcterms:modified>
</cp:coreProperties>
</file>